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60" r:id="rId4"/>
    <p:sldId id="262" r:id="rId5"/>
    <p:sldId id="261" r:id="rId6"/>
    <p:sldId id="263" r:id="rId7"/>
    <p:sldId id="267" r:id="rId8"/>
    <p:sldId id="264" r:id="rId9"/>
    <p:sldId id="265" r:id="rId10"/>
    <p:sldId id="266" r:id="rId11"/>
    <p:sldId id="268" r:id="rId12"/>
    <p:sldId id="277" r:id="rId13"/>
    <p:sldId id="269" r:id="rId14"/>
    <p:sldId id="258" r:id="rId15"/>
    <p:sldId id="272" r:id="rId16"/>
    <p:sldId id="275" r:id="rId17"/>
    <p:sldId id="273" r:id="rId18"/>
    <p:sldId id="271" r:id="rId19"/>
    <p:sldId id="276" r:id="rId20"/>
    <p:sldId id="259" r:id="rId21"/>
    <p:sldId id="278" r:id="rId22"/>
    <p:sldId id="280" r:id="rId23"/>
    <p:sldId id="289" r:id="rId24"/>
    <p:sldId id="287" r:id="rId25"/>
    <p:sldId id="283" r:id="rId26"/>
    <p:sldId id="286" r:id="rId27"/>
    <p:sldId id="285" r:id="rId28"/>
    <p:sldId id="288" r:id="rId29"/>
    <p:sldId id="279" r:id="rId30"/>
  </p:sldIdLst>
  <p:sldSz cx="9144000" cy="6858000" type="screen4x3"/>
  <p:notesSz cx="6858000" cy="9144000"/>
  <p:defaultTextStyle>
    <a:defPPr>
      <a:defRPr lang="nn-NO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437F6EB3-DFD1-48F7-BD1C-6BDA89FB85A5}">
          <p14:sldIdLst>
            <p14:sldId id="256"/>
          </p14:sldIdLst>
        </p14:section>
        <p14:section name="Dag 1" id="{9B210C76-553C-44AC-B447-D145A817B14D}">
          <p14:sldIdLst>
            <p14:sldId id="257"/>
            <p14:sldId id="260"/>
            <p14:sldId id="262"/>
            <p14:sldId id="261"/>
            <p14:sldId id="263"/>
            <p14:sldId id="267"/>
            <p14:sldId id="264"/>
            <p14:sldId id="265"/>
            <p14:sldId id="266"/>
            <p14:sldId id="268"/>
            <p14:sldId id="277"/>
            <p14:sldId id="269"/>
          </p14:sldIdLst>
        </p14:section>
        <p14:section name="Dag 2" id="{7DBA578E-578E-42AC-A5BB-41BFA6B27703}">
          <p14:sldIdLst>
            <p14:sldId id="258"/>
            <p14:sldId id="272"/>
            <p14:sldId id="275"/>
            <p14:sldId id="273"/>
            <p14:sldId id="271"/>
            <p14:sldId id="276"/>
          </p14:sldIdLst>
        </p14:section>
        <p14:section name="Dag 3" id="{661367B4-B801-4B4B-B687-CC8175C466A6}">
          <p14:sldIdLst>
            <p14:sldId id="259"/>
            <p14:sldId id="278"/>
            <p14:sldId id="280"/>
            <p14:sldId id="289"/>
            <p14:sldId id="287"/>
            <p14:sldId id="283"/>
            <p14:sldId id="286"/>
            <p14:sldId id="285"/>
            <p14:sldId id="288"/>
            <p14:sldId id="27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accent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683" autoAdjust="0"/>
    <p:restoredTop sz="86391" autoAdjust="0"/>
  </p:normalViewPr>
  <p:slideViewPr>
    <p:cSldViewPr>
      <p:cViewPr varScale="1">
        <p:scale>
          <a:sx n="64" d="100"/>
          <a:sy n="64" d="100"/>
        </p:scale>
        <p:origin x="536" y="32"/>
      </p:cViewPr>
      <p:guideLst/>
    </p:cSldViewPr>
  </p:slideViewPr>
  <p:outlineViewPr>
    <p:cViewPr>
      <p:scale>
        <a:sx n="33" d="100"/>
        <a:sy n="33" d="100"/>
      </p:scale>
      <p:origin x="0" y="-12792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580"/>
    </p:cViewPr>
  </p:sorterViewPr>
  <p:notesViewPr>
    <p:cSldViewPr>
      <p:cViewPr varScale="1">
        <p:scale>
          <a:sx n="68" d="100"/>
          <a:sy n="68" d="100"/>
        </p:scale>
        <p:origin x="277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372C619-F250-4DFB-927C-7954235D06B3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noProof="0" smtClean="0"/>
              <a:t>Click to edit Master text styles</a:t>
            </a:r>
          </a:p>
          <a:p>
            <a:pPr lvl="1"/>
            <a:r>
              <a:rPr lang="nn-NO" noProof="0" smtClean="0"/>
              <a:t>Second level</a:t>
            </a:r>
          </a:p>
          <a:p>
            <a:pPr lvl="2"/>
            <a:r>
              <a:rPr lang="nn-NO" noProof="0" smtClean="0"/>
              <a:t>Third level</a:t>
            </a:r>
          </a:p>
          <a:p>
            <a:pPr lvl="3"/>
            <a:r>
              <a:rPr lang="nn-NO" noProof="0" smtClean="0"/>
              <a:t>Fourth level</a:t>
            </a:r>
          </a:p>
          <a:p>
            <a:pPr lvl="4"/>
            <a:r>
              <a:rPr lang="nn-NO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5AB67DC-12CC-4D09-8CA2-164E6DB3C01A}" type="slidenum">
              <a:rPr lang="nn-NO" altLang="nb-NO"/>
              <a:pPr/>
              <a:t>‹#›</a:t>
            </a:fld>
            <a:endParaRPr lang="nn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B67DC-12CC-4D09-8CA2-164E6DB3C01A}" type="slidenum">
              <a:rPr lang="nn-NO" altLang="nb-NO" smtClean="0"/>
              <a:pPr/>
              <a:t>1</a:t>
            </a:fld>
            <a:endParaRPr lang="nn-NO" altLang="nb-NO"/>
          </a:p>
        </p:txBody>
      </p:sp>
    </p:spTree>
    <p:extLst>
      <p:ext uri="{BB962C8B-B14F-4D97-AF65-F5344CB8AC3E}">
        <p14:creationId xmlns:p14="http://schemas.microsoft.com/office/powerpoint/2010/main" val="41254651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B67DC-12CC-4D09-8CA2-164E6DB3C01A}" type="slidenum">
              <a:rPr lang="nn-NO" altLang="nb-NO" smtClean="0"/>
              <a:pPr/>
              <a:t>22</a:t>
            </a:fld>
            <a:endParaRPr lang="nn-NO" altLang="nb-NO"/>
          </a:p>
        </p:txBody>
      </p:sp>
    </p:spTree>
    <p:extLst>
      <p:ext uri="{BB962C8B-B14F-4D97-AF65-F5344CB8AC3E}">
        <p14:creationId xmlns:p14="http://schemas.microsoft.com/office/powerpoint/2010/main" val="28604408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B67DC-12CC-4D09-8CA2-164E6DB3C01A}" type="slidenum">
              <a:rPr lang="nn-NO" altLang="nb-NO" smtClean="0"/>
              <a:pPr/>
              <a:t>23</a:t>
            </a:fld>
            <a:endParaRPr lang="nn-NO" altLang="nb-NO"/>
          </a:p>
        </p:txBody>
      </p:sp>
    </p:spTree>
    <p:extLst>
      <p:ext uri="{BB962C8B-B14F-4D97-AF65-F5344CB8AC3E}">
        <p14:creationId xmlns:p14="http://schemas.microsoft.com/office/powerpoint/2010/main" val="34448082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B67DC-12CC-4D09-8CA2-164E6DB3C01A}" type="slidenum">
              <a:rPr lang="nn-NO" altLang="nb-NO" smtClean="0"/>
              <a:pPr/>
              <a:t>24</a:t>
            </a:fld>
            <a:endParaRPr lang="nn-NO" altLang="nb-NO"/>
          </a:p>
        </p:txBody>
      </p:sp>
    </p:spTree>
    <p:extLst>
      <p:ext uri="{BB962C8B-B14F-4D97-AF65-F5344CB8AC3E}">
        <p14:creationId xmlns:p14="http://schemas.microsoft.com/office/powerpoint/2010/main" val="5198820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B67DC-12CC-4D09-8CA2-164E6DB3C01A}" type="slidenum">
              <a:rPr lang="nn-NO" altLang="nb-NO" smtClean="0"/>
              <a:pPr/>
              <a:t>27</a:t>
            </a:fld>
            <a:endParaRPr lang="nn-NO" altLang="nb-NO"/>
          </a:p>
        </p:txBody>
      </p:sp>
    </p:spTree>
    <p:extLst>
      <p:ext uri="{BB962C8B-B14F-4D97-AF65-F5344CB8AC3E}">
        <p14:creationId xmlns:p14="http://schemas.microsoft.com/office/powerpoint/2010/main" val="28995798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B67DC-12CC-4D09-8CA2-164E6DB3C01A}" type="slidenum">
              <a:rPr lang="nn-NO" altLang="nb-NO" smtClean="0"/>
              <a:pPr/>
              <a:t>29</a:t>
            </a:fld>
            <a:endParaRPr lang="nn-NO" altLang="nb-NO"/>
          </a:p>
        </p:txBody>
      </p:sp>
    </p:spTree>
    <p:extLst>
      <p:ext uri="{BB962C8B-B14F-4D97-AF65-F5344CB8AC3E}">
        <p14:creationId xmlns:p14="http://schemas.microsoft.com/office/powerpoint/2010/main" val="2626455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B67DC-12CC-4D09-8CA2-164E6DB3C01A}" type="slidenum">
              <a:rPr lang="nn-NO" altLang="nb-NO" smtClean="0"/>
              <a:pPr/>
              <a:t>2</a:t>
            </a:fld>
            <a:endParaRPr lang="nn-NO" altLang="nb-NO"/>
          </a:p>
        </p:txBody>
      </p:sp>
    </p:spTree>
    <p:extLst>
      <p:ext uri="{BB962C8B-B14F-4D97-AF65-F5344CB8AC3E}">
        <p14:creationId xmlns:p14="http://schemas.microsoft.com/office/powerpoint/2010/main" val="1170860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B67DC-12CC-4D09-8CA2-164E6DB3C01A}" type="slidenum">
              <a:rPr lang="nn-NO" altLang="nb-NO" smtClean="0"/>
              <a:pPr/>
              <a:t>9</a:t>
            </a:fld>
            <a:endParaRPr lang="nn-NO" altLang="nb-NO"/>
          </a:p>
        </p:txBody>
      </p:sp>
    </p:spTree>
    <p:extLst>
      <p:ext uri="{BB962C8B-B14F-4D97-AF65-F5344CB8AC3E}">
        <p14:creationId xmlns:p14="http://schemas.microsoft.com/office/powerpoint/2010/main" val="3235317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B67DC-12CC-4D09-8CA2-164E6DB3C01A}" type="slidenum">
              <a:rPr lang="nn-NO" altLang="nb-NO" smtClean="0"/>
              <a:pPr/>
              <a:t>10</a:t>
            </a:fld>
            <a:endParaRPr lang="nn-NO" altLang="nb-NO"/>
          </a:p>
        </p:txBody>
      </p:sp>
    </p:spTree>
    <p:extLst>
      <p:ext uri="{BB962C8B-B14F-4D97-AF65-F5344CB8AC3E}">
        <p14:creationId xmlns:p14="http://schemas.microsoft.com/office/powerpoint/2010/main" val="67982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B67DC-12CC-4D09-8CA2-164E6DB3C01A}" type="slidenum">
              <a:rPr lang="nn-NO" altLang="nb-NO" smtClean="0"/>
              <a:pPr/>
              <a:t>12</a:t>
            </a:fld>
            <a:endParaRPr lang="nn-NO" altLang="nb-NO"/>
          </a:p>
        </p:txBody>
      </p:sp>
    </p:spTree>
    <p:extLst>
      <p:ext uri="{BB962C8B-B14F-4D97-AF65-F5344CB8AC3E}">
        <p14:creationId xmlns:p14="http://schemas.microsoft.com/office/powerpoint/2010/main" val="2872169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B67DC-12CC-4D09-8CA2-164E6DB3C01A}" type="slidenum">
              <a:rPr lang="nn-NO" altLang="nb-NO" smtClean="0"/>
              <a:pPr/>
              <a:t>13</a:t>
            </a:fld>
            <a:endParaRPr lang="nn-NO" altLang="nb-NO"/>
          </a:p>
        </p:txBody>
      </p:sp>
    </p:spTree>
    <p:extLst>
      <p:ext uri="{BB962C8B-B14F-4D97-AF65-F5344CB8AC3E}">
        <p14:creationId xmlns:p14="http://schemas.microsoft.com/office/powerpoint/2010/main" val="348986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B67DC-12CC-4D09-8CA2-164E6DB3C01A}" type="slidenum">
              <a:rPr lang="nn-NO" altLang="nb-NO" smtClean="0"/>
              <a:pPr/>
              <a:t>15</a:t>
            </a:fld>
            <a:endParaRPr lang="nn-NO" altLang="nb-NO"/>
          </a:p>
        </p:txBody>
      </p:sp>
    </p:spTree>
    <p:extLst>
      <p:ext uri="{BB962C8B-B14F-4D97-AF65-F5344CB8AC3E}">
        <p14:creationId xmlns:p14="http://schemas.microsoft.com/office/powerpoint/2010/main" val="195759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B67DC-12CC-4D09-8CA2-164E6DB3C01A}" type="slidenum">
              <a:rPr lang="nn-NO" altLang="nb-NO" smtClean="0"/>
              <a:pPr/>
              <a:t>18</a:t>
            </a:fld>
            <a:endParaRPr lang="nn-NO" altLang="nb-NO"/>
          </a:p>
        </p:txBody>
      </p:sp>
    </p:spTree>
    <p:extLst>
      <p:ext uri="{BB962C8B-B14F-4D97-AF65-F5344CB8AC3E}">
        <p14:creationId xmlns:p14="http://schemas.microsoft.com/office/powerpoint/2010/main" val="31538516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B67DC-12CC-4D09-8CA2-164E6DB3C01A}" type="slidenum">
              <a:rPr lang="nn-NO" altLang="nb-NO" smtClean="0"/>
              <a:pPr/>
              <a:t>21</a:t>
            </a:fld>
            <a:endParaRPr lang="nn-NO" altLang="nb-NO"/>
          </a:p>
        </p:txBody>
      </p:sp>
    </p:spTree>
    <p:extLst>
      <p:ext uri="{BB962C8B-B14F-4D97-AF65-F5344CB8AC3E}">
        <p14:creationId xmlns:p14="http://schemas.microsoft.com/office/powerpoint/2010/main" val="199199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2438400"/>
            <a:ext cx="7721600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3716338"/>
            <a:ext cx="6400800" cy="1771650"/>
          </a:xfrm>
        </p:spPr>
        <p:txBody>
          <a:bodyPr/>
          <a:lstStyle>
            <a:lvl1pPr marL="0" indent="0" algn="r">
              <a:defRPr sz="2800">
                <a:solidFill>
                  <a:schemeClr val="folHlink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343650"/>
            <a:ext cx="19304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rgbClr val="5E574E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49600" y="6229350"/>
            <a:ext cx="28448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rgbClr val="5E574E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  <a:latin typeface="Arial" panose="020B0604020202020204" pitchFamily="34" charset="0"/>
              </a:defRPr>
            </a:lvl1pPr>
          </a:lstStyle>
          <a:p>
            <a:fld id="{7EDA3A11-7138-4811-9ADC-6A6A5F258881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6032189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FC391F-263B-4409-A11C-AD42290560CB}" type="slidenum">
              <a:rPr lang="en-US" altLang="nb-NO"/>
              <a:pPr/>
              <a:t>‹#›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41061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BDE4CF-932E-4947-954C-FAAA44DBC7F7}" type="slidenum">
              <a:rPr lang="en-US" altLang="nb-NO"/>
              <a:pPr/>
              <a:t>‹#›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55485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TextBox 6"/>
          <p:cNvSpPr txBox="1"/>
          <p:nvPr userDrawn="1"/>
        </p:nvSpPr>
        <p:spPr>
          <a:xfrm>
            <a:off x="323528" y="6423719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accent1"/>
                </a:solidFill>
              </a:rPr>
              <a:t>Spørsmål og kommentarer: Tekst 480 02</a:t>
            </a:r>
            <a:r>
              <a:rPr lang="nb-NO" baseline="0" dirty="0" smtClean="0">
                <a:solidFill>
                  <a:schemeClr val="accent1"/>
                </a:solidFill>
              </a:rPr>
              <a:t> </a:t>
            </a:r>
            <a:r>
              <a:rPr lang="nb-NO" dirty="0" smtClean="0">
                <a:solidFill>
                  <a:schemeClr val="accent1"/>
                </a:solidFill>
              </a:rPr>
              <a:t>979</a:t>
            </a:r>
            <a:endParaRPr lang="nb-NO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216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2820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10C42B-DE1E-4DC7-A6FD-92EDAD648A53}" type="slidenum">
              <a:rPr lang="en-US" altLang="nb-NO"/>
              <a:pPr/>
              <a:t>‹#›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85973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FB5DF7-3235-44AD-A2A3-9614A5681121}" type="slidenum">
              <a:rPr lang="en-US" altLang="nb-NO"/>
              <a:pPr/>
              <a:t>‹#›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25006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69C7C1-9A9E-4D71-AE90-D9D2F39786B5}" type="slidenum">
              <a:rPr lang="en-US" altLang="nb-NO"/>
              <a:pPr/>
              <a:t>‹#›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19599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E4D60F-E9A7-4F8C-8796-D50C06693A77}" type="slidenum">
              <a:rPr lang="en-US" altLang="nb-NO"/>
              <a:pPr/>
              <a:t>‹#›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250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9D4939-4F72-4C8B-9DF2-FA3D39EE95EA}" type="slidenum">
              <a:rPr lang="en-US" altLang="nb-NO"/>
              <a:pPr/>
              <a:t>‹#›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31508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A25E5F-18DF-43B3-B7A1-9373568B0F9D}" type="slidenum">
              <a:rPr lang="en-US" altLang="nb-NO"/>
              <a:pPr/>
              <a:t>‹#›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4059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</a:t>
            </a:r>
            <a:endParaRPr lang="en-US" altLang="nb-NO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  <a:endParaRPr lang="en-US" altLang="nb-NO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0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accent1"/>
                </a:solidFill>
              </a:defRPr>
            </a:lvl1pPr>
          </a:lstStyle>
          <a:p>
            <a:fld id="{5A844C2D-DBE4-46C1-91B3-E8AAF2EB58D8}" type="slidenum">
              <a:rPr lang="en-US" altLang="nb-NO"/>
              <a:pPr/>
              <a:t>‹#›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pic>
        <p:nvPicPr>
          <p:cNvPr id="1030" name="Picture 5" descr="paint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6" descr="paint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237288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-1189038" y="6172200"/>
            <a:ext cx="9144001" cy="685800"/>
          </a:xfrm>
          <a:prstGeom prst="actionButtonReturn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800" b="1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400"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folk.uio.no/erikro/WWW/Ressursside%20dynamisk%20tingsrett/Dynamisk%20tingsrett%20ressurser.html#skjema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nb-NO" sz="3600" i="1" dirty="0" err="1" smtClean="0"/>
              <a:t>Dynamisk</a:t>
            </a:r>
            <a:r>
              <a:rPr lang="en-US" altLang="nb-NO" sz="3600" i="1" dirty="0" smtClean="0"/>
              <a:t> </a:t>
            </a:r>
            <a:r>
              <a:rPr lang="en-US" altLang="nb-NO" sz="3600" i="1" dirty="0" err="1" smtClean="0"/>
              <a:t>formuerett</a:t>
            </a:r>
            <a:r>
              <a:rPr lang="en-US" altLang="nb-NO" sz="3600" i="1" dirty="0" smtClean="0"/>
              <a:t> del V:</a:t>
            </a:r>
            <a:br>
              <a:rPr lang="en-US" altLang="nb-NO" sz="3600" i="1" dirty="0" smtClean="0"/>
            </a:br>
            <a:r>
              <a:rPr lang="en-US" altLang="nb-NO" sz="3600" i="1" dirty="0" smtClean="0"/>
              <a:t>Tredjepersonsvern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3716338"/>
            <a:ext cx="6400800" cy="2881312"/>
          </a:xfrm>
        </p:spPr>
        <p:txBody>
          <a:bodyPr/>
          <a:lstStyle/>
          <a:p>
            <a:r>
              <a:rPr lang="en-US" altLang="nb-NO" i="1" dirty="0" smtClean="0"/>
              <a:t>Professor Erik Røsæg</a:t>
            </a:r>
          </a:p>
          <a:p>
            <a:r>
              <a:rPr lang="en-US" altLang="nb-NO" i="1" dirty="0" smtClean="0"/>
              <a:t>University of Oslo</a:t>
            </a:r>
          </a:p>
          <a:p>
            <a:r>
              <a:rPr lang="en-US" altLang="nb-NO" i="1" dirty="0" smtClean="0"/>
              <a:t>erik@rosaeg.no</a:t>
            </a:r>
          </a:p>
          <a:p>
            <a:r>
              <a:rPr lang="en-US" altLang="nb-NO" i="1" dirty="0" smtClean="0"/>
              <a:t>rosaeg.no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Enkle pengekrav</a:t>
            </a:r>
            <a:br>
              <a:rPr lang="nb-NO" dirty="0" smtClean="0"/>
            </a:br>
            <a:r>
              <a:rPr lang="nb-NO" dirty="0" smtClean="0"/>
              <a:t>-kontantstrøm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Gjeldsbrevl. kap </a:t>
            </a:r>
            <a:r>
              <a:rPr lang="nb-NO" dirty="0" smtClean="0"/>
              <a:t>3</a:t>
            </a:r>
          </a:p>
          <a:p>
            <a:r>
              <a:rPr lang="nb-NO" dirty="0" smtClean="0"/>
              <a:t>Sikringscesjon</a:t>
            </a:r>
            <a:endParaRPr lang="nb-NO" dirty="0"/>
          </a:p>
          <a:p>
            <a:r>
              <a:rPr lang="nb-NO" dirty="0" smtClean="0"/>
              <a:t>Factoring, pantel. § 4-10</a:t>
            </a:r>
          </a:p>
          <a:p>
            <a:r>
              <a:rPr lang="nb-NO" dirty="0" smtClean="0"/>
              <a:t>Pant i fremtidige krav?</a:t>
            </a:r>
            <a:br>
              <a:rPr lang="nb-NO" dirty="0" smtClean="0"/>
            </a:br>
            <a:r>
              <a:rPr lang="nb-NO" dirty="0" smtClean="0"/>
              <a:t>HR-2020-837-A  Bergen Bunkers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90861"/>
            <a:ext cx="609600" cy="467139"/>
          </a:xfrm>
        </p:spPr>
        <p:txBody>
          <a:bodyPr/>
          <a:lstStyle/>
          <a:p>
            <a:fld id="{85FF2FB8-5CBD-4AE4-A0DA-BE645A9FE769}" type="slidenum">
              <a:rPr lang="en-US" altLang="nb-NO" smtClean="0"/>
              <a:pPr/>
              <a:t>10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0008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Forholdet mellom kreditor og debitor cessus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Ikke det samme som spørsmålet om H, S eller B</a:t>
            </a:r>
          </a:p>
          <a:p>
            <a:r>
              <a:rPr lang="nb-NO" dirty="0" smtClean="0"/>
              <a:t>Liten hjelp i å ekstingvere en rett om man har kjøpt katta i sekken</a:t>
            </a:r>
          </a:p>
          <a:p>
            <a:r>
              <a:rPr lang="nb-NO" dirty="0" smtClean="0"/>
              <a:t>Objektiv tolkning, jfr. tingl § 20</a:t>
            </a:r>
          </a:p>
          <a:p>
            <a:r>
              <a:rPr lang="nb-NO" dirty="0" smtClean="0"/>
              <a:t>Ekstinksjon av debitors innsigelser?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90861"/>
            <a:ext cx="609600" cy="467139"/>
          </a:xfrm>
        </p:spPr>
        <p:txBody>
          <a:bodyPr/>
          <a:lstStyle/>
          <a:p>
            <a:fld id="{85FF2FB8-5CBD-4AE4-A0DA-BE645A9FE769}" type="slidenum">
              <a:rPr lang="en-US" altLang="nb-NO" smtClean="0"/>
              <a:pPr/>
              <a:t>11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5534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Katta i sekken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90861"/>
            <a:ext cx="609600" cy="467139"/>
          </a:xfrm>
        </p:spPr>
        <p:txBody>
          <a:bodyPr/>
          <a:lstStyle/>
          <a:p>
            <a:fld id="{85FF2FB8-5CBD-4AE4-A0DA-BE645A9FE769}" type="slidenum">
              <a:rPr lang="en-US" altLang="nb-NO" smtClean="0"/>
              <a:pPr/>
              <a:t>12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059201"/>
              </p:ext>
            </p:extLst>
          </p:nvPr>
        </p:nvGraphicFramePr>
        <p:xfrm>
          <a:off x="0" y="1700808"/>
          <a:ext cx="9144000" cy="45343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7664">
                  <a:extLst>
                    <a:ext uri="{9D8B030D-6E8A-4147-A177-3AD203B41FA5}">
                      <a16:colId xmlns:a16="http://schemas.microsoft.com/office/drawing/2014/main" val="1729848223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92995774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929746312"/>
                    </a:ext>
                  </a:extLst>
                </a:gridCol>
                <a:gridCol w="3203848">
                  <a:extLst>
                    <a:ext uri="{9D8B030D-6E8A-4147-A177-3AD203B41FA5}">
                      <a16:colId xmlns:a16="http://schemas.microsoft.com/office/drawing/2014/main" val="3283767368"/>
                    </a:ext>
                  </a:extLst>
                </a:gridCol>
              </a:tblGrid>
              <a:tr h="8234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 dirty="0">
                          <a:effectLst/>
                        </a:rPr>
                        <a:t> </a:t>
                      </a:r>
                      <a:endParaRPr lang="nb-NO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 dirty="0">
                          <a:effectLst/>
                        </a:rPr>
                        <a:t>Hvem kan gjøre retten gjeldende?</a:t>
                      </a:r>
                      <a:endParaRPr lang="nb-NO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 dirty="0" smtClean="0">
                          <a:effectLst/>
                        </a:rPr>
                        <a:t>Ikke-rettigheter </a:t>
                      </a:r>
                      <a:r>
                        <a:rPr lang="nb-NO" sz="1800" b="1" dirty="0">
                          <a:effectLst/>
                        </a:rPr>
                        <a:t>(typisk faktiske forhold)</a:t>
                      </a:r>
                      <a:endParaRPr lang="nb-NO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 dirty="0">
                          <a:effectLst/>
                        </a:rPr>
                        <a:t>Hva er innholdet i den retten som kan gjøres gjeldende? </a:t>
                      </a:r>
                      <a:endParaRPr lang="nb-NO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6307796"/>
                  </a:ext>
                </a:extLst>
              </a:tr>
              <a:tr h="5446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effectLst/>
                        </a:rPr>
                        <a:t>Enkle krav</a:t>
                      </a:r>
                      <a:endParaRPr lang="nb-NO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 dirty="0">
                          <a:effectLst/>
                        </a:rPr>
                        <a:t>Gjeldsbrevl. </a:t>
                      </a:r>
                      <a:r>
                        <a:rPr lang="nb-NO" sz="1800" b="1" dirty="0" smtClean="0">
                          <a:effectLst/>
                        </a:rPr>
                        <a:t>§ 29</a:t>
                      </a:r>
                      <a:endParaRPr lang="nb-NO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effectLst/>
                        </a:rPr>
                        <a:t>Er debitor insolvent?</a:t>
                      </a:r>
                      <a:endParaRPr lang="nb-NO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effectLst/>
                        </a:rPr>
                        <a:t>Gjeldsbrevl. § 27</a:t>
                      </a:r>
                      <a:endParaRPr lang="nb-NO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7151646"/>
                  </a:ext>
                </a:extLst>
              </a:tr>
              <a:tr h="5446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effectLst/>
                        </a:rPr>
                        <a:t>Negotiable dokumenter</a:t>
                      </a:r>
                      <a:endParaRPr lang="nb-NO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 dirty="0">
                          <a:effectLst/>
                        </a:rPr>
                        <a:t>Gjeldsbrevl. </a:t>
                      </a:r>
                      <a:r>
                        <a:rPr lang="nb-NO" sz="1800" b="1" dirty="0" smtClean="0">
                          <a:effectLst/>
                        </a:rPr>
                        <a:t/>
                      </a:r>
                      <a:br>
                        <a:rPr lang="nb-NO" sz="1800" b="1" dirty="0" smtClean="0">
                          <a:effectLst/>
                        </a:rPr>
                      </a:br>
                      <a:r>
                        <a:rPr lang="nb-NO" sz="1800" b="1" dirty="0" smtClean="0">
                          <a:effectLst/>
                        </a:rPr>
                        <a:t>§§ </a:t>
                      </a:r>
                      <a:r>
                        <a:rPr lang="nb-NO" sz="1800" b="1" dirty="0">
                          <a:effectLst/>
                        </a:rPr>
                        <a:t>14 og 21</a:t>
                      </a:r>
                      <a:endParaRPr lang="nb-NO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effectLst/>
                        </a:rPr>
                        <a:t>Er debitor insolvent?</a:t>
                      </a:r>
                      <a:endParaRPr lang="nb-NO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effectLst/>
                        </a:rPr>
                        <a:t>Gjeldsbrevl. §§ 15 og 17</a:t>
                      </a:r>
                      <a:endParaRPr lang="nb-NO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0428976"/>
                  </a:ext>
                </a:extLst>
              </a:tr>
              <a:tr h="3753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 dirty="0">
                          <a:effectLst/>
                        </a:rPr>
                        <a:t>Løsøre</a:t>
                      </a:r>
                      <a:endParaRPr lang="nb-NO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 dirty="0" err="1">
                          <a:effectLst/>
                        </a:rPr>
                        <a:t>Godtrol</a:t>
                      </a:r>
                      <a:r>
                        <a:rPr lang="nb-NO" sz="1800" b="1" dirty="0">
                          <a:effectLst/>
                        </a:rPr>
                        <a:t>. § 1 </a:t>
                      </a:r>
                      <a:endParaRPr lang="nb-NO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 dirty="0">
                          <a:effectLst/>
                        </a:rPr>
                        <a:t>Er bilen rusten?</a:t>
                      </a:r>
                      <a:endParaRPr lang="nb-NO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effectLst/>
                        </a:rPr>
                        <a:t>Er det lov å bruke tingen?</a:t>
                      </a:r>
                      <a:endParaRPr lang="nb-NO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9093068"/>
                  </a:ext>
                </a:extLst>
              </a:tr>
              <a:tr h="21045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>
                          <a:effectLst/>
                        </a:rPr>
                        <a:t>Fast eiendom</a:t>
                      </a:r>
                      <a:endParaRPr lang="nb-NO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 dirty="0">
                          <a:effectLst/>
                        </a:rPr>
                        <a:t>Tingl §§ 20 </a:t>
                      </a:r>
                      <a:r>
                        <a:rPr lang="nb-NO" sz="1800" b="1" dirty="0" smtClean="0">
                          <a:effectLst/>
                        </a:rPr>
                        <a:t>og </a:t>
                      </a:r>
                      <a:r>
                        <a:rPr lang="nb-NO" sz="1800" b="1" dirty="0">
                          <a:effectLst/>
                        </a:rPr>
                        <a:t>27</a:t>
                      </a:r>
                      <a:endParaRPr lang="nb-NO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 dirty="0">
                          <a:effectLst/>
                        </a:rPr>
                        <a:t>Er taket </a:t>
                      </a:r>
                      <a:r>
                        <a:rPr lang="nb-NO" sz="1800" b="1" dirty="0" smtClean="0">
                          <a:effectLst/>
                        </a:rPr>
                        <a:t>råttent</a:t>
                      </a:r>
                      <a:r>
                        <a:rPr lang="nb-NO" sz="1800" b="1" dirty="0">
                          <a:effectLst/>
                        </a:rPr>
                        <a:t>?</a:t>
                      </a:r>
                      <a:endParaRPr lang="nb-NO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 dirty="0">
                          <a:effectLst/>
                        </a:rPr>
                        <a:t>Hvilket geografisk område omfatter retten etter ekstinksjon?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 dirty="0">
                          <a:effectLst/>
                        </a:rPr>
                        <a:t>-utenfor grunnboksenheten (matrikkelgrensene)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 dirty="0">
                          <a:effectLst/>
                        </a:rPr>
                        <a:t>-på grunnboksenheten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="1" dirty="0">
                          <a:effectLst/>
                        </a:rPr>
                        <a:t> </a:t>
                      </a:r>
                      <a:endParaRPr lang="nb-NO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105724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 bwMode="auto">
          <a:xfrm>
            <a:off x="0" y="3717032"/>
            <a:ext cx="9144000" cy="25922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6246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Endring av kravs karakter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Er B beskyttet mot at debitor cessus utsteder et negotiabelt gjeldsbrev for et enkelt krav?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90861"/>
            <a:ext cx="609600" cy="467139"/>
          </a:xfrm>
        </p:spPr>
        <p:txBody>
          <a:bodyPr/>
          <a:lstStyle/>
          <a:p>
            <a:fld id="{85FF2FB8-5CBD-4AE4-A0DA-BE645A9FE769}" type="slidenum">
              <a:rPr lang="en-US" altLang="nb-NO" smtClean="0"/>
              <a:pPr/>
              <a:t>13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6906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Prioritet og opplåning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07896" y="6440556"/>
            <a:ext cx="636104" cy="417443"/>
          </a:xfrm>
        </p:spPr>
        <p:txBody>
          <a:bodyPr/>
          <a:lstStyle/>
          <a:p>
            <a:fld id="{FE0821A0-B109-4917-98C3-B905A59FB6E7}" type="slidenum">
              <a:rPr lang="en-US" altLang="nb-NO" smtClean="0"/>
              <a:pPr/>
              <a:t>14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991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nb-NO" sz="4000" b="1" i="1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Opplåning, opptrinn og ledig prioritet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 smtClean="0"/>
              <a:t>Rettsvern og prioritet</a:t>
            </a:r>
          </a:p>
          <a:p>
            <a:pPr lvl="1"/>
            <a:r>
              <a:rPr lang="nb-NO" dirty="0" smtClean="0"/>
              <a:t>Samme synsmåter?</a:t>
            </a:r>
          </a:p>
          <a:p>
            <a:pPr lvl="1"/>
            <a:r>
              <a:rPr lang="nb-NO" dirty="0" smtClean="0"/>
              <a:t>Navn på resultatet?</a:t>
            </a:r>
          </a:p>
          <a:p>
            <a:pPr lvl="0"/>
            <a:r>
              <a:rPr lang="nb-NO" dirty="0" smtClean="0"/>
              <a:t>Opptrinnsrett og opplåningsrett</a:t>
            </a:r>
          </a:p>
          <a:p>
            <a:pPr lvl="0"/>
            <a:r>
              <a:rPr lang="nb-NO" dirty="0" smtClean="0"/>
              <a:t>Sikkerhet innen rammen for rettsvernet eller for ytt kreditt?</a:t>
            </a:r>
          </a:p>
          <a:p>
            <a:pPr lvl="0"/>
            <a:r>
              <a:rPr lang="nb-NO" dirty="0" smtClean="0"/>
              <a:t>Sikringsobligasjoner, skadesløsbrev og pantedokumenter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90861"/>
            <a:ext cx="609600" cy="467139"/>
          </a:xfrm>
        </p:spPr>
        <p:txBody>
          <a:bodyPr/>
          <a:lstStyle/>
          <a:p>
            <a:fld id="{85FF2FB8-5CBD-4AE4-A0DA-BE645A9FE769}" type="slidenum">
              <a:rPr lang="en-US" altLang="nb-NO" smtClean="0"/>
              <a:pPr/>
              <a:t>15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1475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nb-NO" sz="4000" b="1" i="1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Unntak</a:t>
            </a:r>
            <a:r>
              <a:rPr kumimoji="1" lang="nb-NO" sz="4000" b="1" i="1" baseline="0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 1</a:t>
            </a:r>
            <a:r>
              <a:rPr kumimoji="1" lang="nb-NO" sz="4000" b="1" i="1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: Dekningsprinsippet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Prioritet avgjørende ved tvangssalg, jfr. tvfl. § 11-36</a:t>
            </a:r>
          </a:p>
          <a:p>
            <a:r>
              <a:rPr lang="nb-NO" dirty="0" smtClean="0"/>
              <a:t>Etterstående prioritet kan ikke en gang initiere tvangssalg til skade for foranstående, tvfl. § 11-20</a:t>
            </a:r>
          </a:p>
          <a:p>
            <a:r>
              <a:rPr lang="nb-NO" dirty="0" smtClean="0"/>
              <a:t>Unntaket: Etterstående ikke-pengeheftelser kan overleve på tross av prioriteten, tvfl. § 11-21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90861"/>
            <a:ext cx="609600" cy="467139"/>
          </a:xfrm>
        </p:spPr>
        <p:txBody>
          <a:bodyPr/>
          <a:lstStyle/>
          <a:p>
            <a:fld id="{85FF2FB8-5CBD-4AE4-A0DA-BE645A9FE769}" type="slidenum">
              <a:rPr lang="en-US" altLang="nb-NO" smtClean="0"/>
              <a:pPr/>
              <a:t>16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2632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Unntak 2: Etterstående </a:t>
            </a:r>
            <a:r>
              <a:rPr lang="nb-NO" dirty="0" err="1" smtClean="0"/>
              <a:t>kreditobeslag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178800" cy="4210050"/>
          </a:xfrm>
        </p:spPr>
        <p:txBody>
          <a:bodyPr/>
          <a:lstStyle/>
          <a:p>
            <a:r>
              <a:rPr lang="nb-NO" dirty="0" smtClean="0"/>
              <a:t>Beslaglegge beste ledige (siste)prioritet</a:t>
            </a:r>
          </a:p>
          <a:p>
            <a:r>
              <a:rPr lang="nb-NO" dirty="0" smtClean="0"/>
              <a:t>Unntaket: Utlegg kan blokkere foranståendes opplåning, jfr. </a:t>
            </a:r>
            <a:r>
              <a:rPr lang="nb-NO" dirty="0" err="1" smtClean="0"/>
              <a:t>luftfartsl</a:t>
            </a:r>
            <a:r>
              <a:rPr lang="nb-NO" dirty="0" smtClean="0"/>
              <a:t>. § 3-30</a:t>
            </a:r>
          </a:p>
          <a:p>
            <a:r>
              <a:rPr lang="nb-NO" dirty="0" smtClean="0"/>
              <a:t>Beslaglegge ledig (mellom)prioritet?</a:t>
            </a:r>
          </a:p>
          <a:p>
            <a:pPr lvl="1"/>
            <a:r>
              <a:rPr lang="nb-NO" dirty="0" smtClean="0"/>
              <a:t>Deknl. § 2-2</a:t>
            </a:r>
          </a:p>
          <a:p>
            <a:pPr lvl="1"/>
            <a:r>
              <a:rPr lang="nb-NO" dirty="0" smtClean="0"/>
              <a:t>Hensynet til foranstående</a:t>
            </a:r>
          </a:p>
          <a:p>
            <a:pPr lvl="1"/>
            <a:r>
              <a:rPr lang="nb-NO" dirty="0" smtClean="0"/>
              <a:t>Hensynet til etterstående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90861"/>
            <a:ext cx="609600" cy="467139"/>
          </a:xfrm>
        </p:spPr>
        <p:txBody>
          <a:bodyPr/>
          <a:lstStyle/>
          <a:p>
            <a:fld id="{85FF2FB8-5CBD-4AE4-A0DA-BE645A9FE769}" type="slidenum">
              <a:rPr lang="en-US" altLang="nb-NO" smtClean="0"/>
              <a:pPr/>
              <a:t>17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808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Unntak 3: Lojalitetskravet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5214"/>
            <a:ext cx="8178800" cy="4210050"/>
          </a:xfrm>
        </p:spPr>
        <p:txBody>
          <a:bodyPr/>
          <a:lstStyle/>
          <a:p>
            <a:r>
              <a:rPr lang="nb-NO" dirty="0" smtClean="0"/>
              <a:t>Gjelder opplåning </a:t>
            </a:r>
            <a:r>
              <a:rPr lang="nb-NO" dirty="0" err="1" smtClean="0"/>
              <a:t>ift</a:t>
            </a:r>
            <a:r>
              <a:rPr lang="nb-NO" dirty="0" smtClean="0"/>
              <a:t> etterstående frivillige rettsstiftelser</a:t>
            </a:r>
          </a:p>
          <a:p>
            <a:r>
              <a:rPr lang="nb-NO" dirty="0" smtClean="0"/>
              <a:t>Rt-1994-775 Yousuf</a:t>
            </a:r>
          </a:p>
          <a:p>
            <a:r>
              <a:rPr lang="nb-NO" dirty="0" smtClean="0"/>
              <a:t>Betydningen av </a:t>
            </a:r>
            <a:br>
              <a:rPr lang="nb-NO" dirty="0" smtClean="0"/>
            </a:br>
            <a:r>
              <a:rPr lang="nb-NO" i="0" dirty="0" smtClean="0"/>
              <a:t>Rt-2000-1043 Vallerudtoppen II</a:t>
            </a:r>
            <a:endParaRPr lang="nb-NO" dirty="0" smtClean="0"/>
          </a:p>
          <a:p>
            <a:r>
              <a:rPr lang="nb-NO" dirty="0" smtClean="0"/>
              <a:t>Foranstående</a:t>
            </a:r>
            <a:r>
              <a:rPr lang="nb-NO" baseline="0" dirty="0" smtClean="0"/>
              <a:t> er først i tid</a:t>
            </a:r>
          </a:p>
          <a:p>
            <a:pPr lvl="1"/>
            <a:r>
              <a:rPr lang="nb-NO" baseline="0" dirty="0" smtClean="0"/>
              <a:t>Hvordan kan det gå til? Betydningen av rammeavtaler</a:t>
            </a:r>
          </a:p>
          <a:p>
            <a:r>
              <a:rPr lang="nb-NO" baseline="0" dirty="0" smtClean="0"/>
              <a:t>Foranstående er sist i tid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90861"/>
            <a:ext cx="609600" cy="467139"/>
          </a:xfrm>
        </p:spPr>
        <p:txBody>
          <a:bodyPr/>
          <a:lstStyle/>
          <a:p>
            <a:fld id="{85FF2FB8-5CBD-4AE4-A0DA-BE645A9FE769}" type="slidenum">
              <a:rPr lang="en-US" altLang="nb-NO" smtClean="0"/>
              <a:pPr/>
              <a:t>18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7704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baseline="0" dirty="0" smtClean="0"/>
              <a:t>Fellesspørsmål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baseline="0" dirty="0" smtClean="0"/>
              <a:t>Er opplåningsreglene preseptoriske?</a:t>
            </a:r>
          </a:p>
          <a:p>
            <a:pPr lvl="0"/>
            <a:r>
              <a:rPr lang="nb-NO" baseline="0" dirty="0" smtClean="0"/>
              <a:t>Spiller dokumentasjonens form noen rolle?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90861"/>
            <a:ext cx="609600" cy="467139"/>
          </a:xfrm>
        </p:spPr>
        <p:txBody>
          <a:bodyPr/>
          <a:lstStyle/>
          <a:p>
            <a:fld id="{85FF2FB8-5CBD-4AE4-A0DA-BE645A9FE769}" type="slidenum">
              <a:rPr lang="en-US" altLang="nb-NO" smtClean="0"/>
              <a:pPr/>
              <a:t>19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1295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Tredjepersonskonflikter </a:t>
            </a:r>
            <a:r>
              <a:rPr lang="nb-NO" dirty="0"/>
              <a:t>i fordringer og aksjer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nb-NO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07896" y="6440556"/>
            <a:ext cx="636104" cy="417443"/>
          </a:xfrm>
        </p:spPr>
        <p:txBody>
          <a:bodyPr/>
          <a:lstStyle/>
          <a:p>
            <a:endParaRPr lang="en-US" altLang="nb-NO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2764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Kreditorbeslag:</a:t>
            </a:r>
            <a:br>
              <a:rPr lang="nb-NO" dirty="0" smtClean="0"/>
            </a:br>
            <a:r>
              <a:rPr lang="nb-NO" dirty="0" smtClean="0"/>
              <a:t>Repetisjon </a:t>
            </a:r>
            <a:r>
              <a:rPr lang="nb-NO" dirty="0"/>
              <a:t>og sammenheng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07896" y="6440556"/>
            <a:ext cx="636104" cy="417443"/>
          </a:xfrm>
        </p:spPr>
        <p:txBody>
          <a:bodyPr/>
          <a:lstStyle/>
          <a:p>
            <a:fld id="{FE0821A0-B109-4917-98C3-B905A59FB6E7}" type="slidenum">
              <a:rPr lang="en-US" altLang="nb-NO" smtClean="0"/>
              <a:pPr/>
              <a:t>20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8348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Det grunnleggende skillet</a:t>
            </a:r>
            <a:endParaRPr lang="nb-N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00808"/>
            <a:ext cx="8178800" cy="4210050"/>
          </a:xfrm>
        </p:spPr>
        <p:txBody>
          <a:bodyPr/>
          <a:lstStyle/>
          <a:p>
            <a:r>
              <a:rPr lang="nb-NO" sz="2800" i="0" dirty="0" smtClean="0"/>
              <a:t>«stiftet </a:t>
            </a:r>
            <a:r>
              <a:rPr lang="nb-NO" sz="2800" i="0" dirty="0"/>
              <a:t>ved avtale</a:t>
            </a:r>
            <a:r>
              <a:rPr lang="nb-NO" sz="2800" i="0" dirty="0" smtClean="0"/>
              <a:t>» = «</a:t>
            </a:r>
            <a:r>
              <a:rPr lang="nb-NO" sz="2800" i="0" dirty="0"/>
              <a:t>frivillig stiftet rett</a:t>
            </a:r>
            <a:r>
              <a:rPr lang="nb-NO" sz="2800" i="0" dirty="0" smtClean="0"/>
              <a:t>» i tingl. § 23</a:t>
            </a:r>
            <a:r>
              <a:rPr lang="nb-NO" sz="2800" b="0" i="0" dirty="0"/>
              <a:t/>
            </a:r>
            <a:br>
              <a:rPr lang="nb-NO" sz="2800" b="0" i="0" dirty="0"/>
            </a:br>
            <a:r>
              <a:rPr lang="nb-NO" sz="2400" i="0" dirty="0" smtClean="0"/>
              <a:t>HR-2017-33-A</a:t>
            </a:r>
            <a:r>
              <a:rPr lang="nb-NO" sz="2400" b="0" i="0" dirty="0" smtClean="0"/>
              <a:t> </a:t>
            </a:r>
            <a:r>
              <a:rPr lang="nb-NO" sz="2400" dirty="0" smtClean="0"/>
              <a:t>Forusstranda </a:t>
            </a:r>
            <a:r>
              <a:rPr lang="nb-NO" sz="2400" dirty="0" err="1" smtClean="0"/>
              <a:t>avsn</a:t>
            </a:r>
            <a:r>
              <a:rPr lang="nb-NO" sz="2400" dirty="0" smtClean="0"/>
              <a:t>. 23 </a:t>
            </a:r>
            <a:r>
              <a:rPr lang="nb-NO" sz="2400" dirty="0" err="1" smtClean="0"/>
              <a:t>fg</a:t>
            </a:r>
            <a:r>
              <a:rPr lang="nb-NO" sz="2400" dirty="0" smtClean="0"/>
              <a:t>.</a:t>
            </a:r>
            <a:endParaRPr lang="nb-NO" sz="2800" dirty="0"/>
          </a:p>
          <a:p>
            <a:r>
              <a:rPr lang="nb-NO" sz="2800" dirty="0" smtClean="0"/>
              <a:t>Hvorfor skille?</a:t>
            </a:r>
          </a:p>
          <a:p>
            <a:r>
              <a:rPr lang="nb-NO" sz="2800" dirty="0"/>
              <a:t>Bør tvangskreditorer aldri kunne stole på debitors legitimasjon</a:t>
            </a:r>
            <a:r>
              <a:rPr lang="nb-NO" sz="2800" dirty="0" smtClean="0"/>
              <a:t>? </a:t>
            </a:r>
            <a:r>
              <a:rPr lang="nb-NO" sz="2800" dirty="0"/>
              <a:t/>
            </a:r>
            <a:br>
              <a:rPr lang="nb-NO" sz="2800" dirty="0"/>
            </a:br>
            <a:r>
              <a:rPr lang="nb-NO" sz="2400" dirty="0"/>
              <a:t>HR-2021-1773-A Bank </a:t>
            </a:r>
            <a:r>
              <a:rPr lang="nb-NO" sz="2400" dirty="0" smtClean="0"/>
              <a:t>Norwegian II </a:t>
            </a:r>
            <a:r>
              <a:rPr lang="nb-NO" sz="2400" dirty="0" err="1" smtClean="0"/>
              <a:t>avsn</a:t>
            </a:r>
            <a:r>
              <a:rPr lang="nb-NO" sz="2400" dirty="0" smtClean="0"/>
              <a:t>. 72</a:t>
            </a:r>
          </a:p>
          <a:p>
            <a:r>
              <a:rPr lang="nb-NO" sz="2800" dirty="0"/>
              <a:t>Fra frivillig til tvungen </a:t>
            </a:r>
            <a:r>
              <a:rPr lang="nb-NO" sz="2800" dirty="0" smtClean="0"/>
              <a:t>rettsstiftelse</a:t>
            </a:r>
            <a:br>
              <a:rPr lang="nb-NO" sz="2800" dirty="0" smtClean="0"/>
            </a:br>
            <a:r>
              <a:rPr lang="nb-NO" sz="2400" dirty="0" smtClean="0"/>
              <a:t>tvfl. § 7-16</a:t>
            </a:r>
          </a:p>
          <a:p>
            <a:r>
              <a:rPr lang="nb-NO" sz="2800" dirty="0" smtClean="0"/>
              <a:t>Tvilstilfeller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90861"/>
            <a:ext cx="609600" cy="467139"/>
          </a:xfrm>
        </p:spPr>
        <p:txBody>
          <a:bodyPr/>
          <a:lstStyle/>
          <a:p>
            <a:fld id="{FE0821A0-B109-4917-98C3-B905A59FB6E7}" type="slidenum">
              <a:rPr lang="en-US" altLang="nb-NO" smtClean="0"/>
              <a:pPr/>
              <a:t>21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4582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Behovet for klare regler</a:t>
            </a:r>
            <a:endParaRPr lang="nb-N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56792"/>
            <a:ext cx="8178800" cy="4210050"/>
          </a:xfrm>
        </p:spPr>
        <p:txBody>
          <a:bodyPr/>
          <a:lstStyle/>
          <a:p>
            <a:r>
              <a:rPr lang="nb-NO" sz="2800" dirty="0" smtClean="0"/>
              <a:t>Prosessøkonomi er bra</a:t>
            </a:r>
          </a:p>
          <a:p>
            <a:r>
              <a:rPr lang="nb-NO" sz="2800" dirty="0" smtClean="0"/>
              <a:t>Større behov for klare regler her enn f.eks. ved god tro?</a:t>
            </a:r>
          </a:p>
          <a:p>
            <a:r>
              <a:rPr lang="nb-NO" sz="2800" dirty="0" smtClean="0"/>
              <a:t>Kostnadene ved klare regler. Hull i grunnboken.</a:t>
            </a:r>
          </a:p>
          <a:p>
            <a:r>
              <a:rPr lang="nb-NO" sz="2800" dirty="0" smtClean="0"/>
              <a:t>Menneskerettigheter, EMK P 1-1</a:t>
            </a:r>
          </a:p>
          <a:p>
            <a:pPr lvl="1"/>
            <a:r>
              <a:rPr lang="nb-NO" sz="2400" dirty="0" smtClean="0"/>
              <a:t>Kjernen av reglene uproblematisk</a:t>
            </a:r>
          </a:p>
          <a:p>
            <a:pPr lvl="1"/>
            <a:r>
              <a:rPr lang="nb-NO" sz="2400" dirty="0" smtClean="0"/>
              <a:t>Inkonsekvente regler</a:t>
            </a:r>
          </a:p>
          <a:p>
            <a:pPr lvl="1"/>
            <a:r>
              <a:rPr lang="nb-NO" sz="2400" dirty="0" smtClean="0"/>
              <a:t>Bevislig rettmessige disposisjoner</a:t>
            </a:r>
          </a:p>
          <a:p>
            <a:pPr lvl="1"/>
            <a:r>
              <a:rPr lang="nb-NO" sz="2400" dirty="0" smtClean="0"/>
              <a:t>Er det lenger behov for slike regler?</a:t>
            </a:r>
          </a:p>
          <a:p>
            <a:pPr lvl="1"/>
            <a:endParaRPr lang="nb-NO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90861"/>
            <a:ext cx="609600" cy="467139"/>
          </a:xfrm>
        </p:spPr>
        <p:txBody>
          <a:bodyPr/>
          <a:lstStyle/>
          <a:p>
            <a:fld id="{FE0821A0-B109-4917-98C3-B905A59FB6E7}" type="slidenum">
              <a:rPr lang="en-US" altLang="nb-NO" smtClean="0"/>
              <a:pPr/>
              <a:t>22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534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Tvangskreditorer som første erverver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168456" cy="4210050"/>
          </a:xfrm>
        </p:spPr>
        <p:txBody>
          <a:bodyPr/>
          <a:lstStyle/>
          <a:p>
            <a:r>
              <a:rPr lang="nb-NO" dirty="0" smtClean="0"/>
              <a:t>Hvor er vi i skjemaet?</a:t>
            </a:r>
          </a:p>
          <a:p>
            <a:r>
              <a:rPr lang="nb-NO" dirty="0" smtClean="0"/>
              <a:t>Utgangspunktet: </a:t>
            </a:r>
            <a:r>
              <a:rPr lang="nb-NO" dirty="0" err="1" smtClean="0"/>
              <a:t>Kkl</a:t>
            </a:r>
            <a:r>
              <a:rPr lang="nb-NO" dirty="0" smtClean="0"/>
              <a:t>.§§ 100 og 79</a:t>
            </a:r>
          </a:p>
          <a:p>
            <a:r>
              <a:rPr lang="nb-NO" dirty="0" smtClean="0"/>
              <a:t>Ekstinksjonsregler basert på fysisk legitimasjon, f.eks. </a:t>
            </a:r>
            <a:r>
              <a:rPr lang="nb-NO" dirty="0" err="1" smtClean="0"/>
              <a:t>godtrol</a:t>
            </a:r>
            <a:r>
              <a:rPr lang="nb-NO" dirty="0" smtClean="0"/>
              <a:t>. § 1</a:t>
            </a:r>
          </a:p>
          <a:p>
            <a:r>
              <a:rPr lang="nb-NO" dirty="0"/>
              <a:t>G</a:t>
            </a:r>
            <a:r>
              <a:rPr lang="nb-NO" dirty="0" smtClean="0"/>
              <a:t>bl. § 29</a:t>
            </a:r>
          </a:p>
          <a:p>
            <a:r>
              <a:rPr lang="nb-NO" dirty="0" smtClean="0"/>
              <a:t>Tingl. § 23</a:t>
            </a:r>
          </a:p>
          <a:p>
            <a:pPr lvl="1"/>
            <a:r>
              <a:rPr lang="nb-NO" dirty="0" smtClean="0"/>
              <a:t>Betydningen av automatisk tinglysing</a:t>
            </a:r>
          </a:p>
          <a:p>
            <a:pPr lvl="1"/>
            <a:r>
              <a:rPr lang="nb-NO" dirty="0" smtClean="0"/>
              <a:t>Sml. sinnssykes stilling etter tingl. § 27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52269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-180528" y="-243408"/>
            <a:ext cx="9667074" cy="720079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/>
            <a:endParaRPr lang="nb-NO" sz="1800"/>
          </a:p>
        </p:txBody>
      </p:sp>
      <p:pic>
        <p:nvPicPr>
          <p:cNvPr id="12290" name="Picture 2" descr="C:\Users\erikro_adm\Desktop\Emneforelesninger.tif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86" y="834274"/>
            <a:ext cx="7641866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01671" y="5427222"/>
            <a:ext cx="346120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350" dirty="0">
                <a:hlinkClick r:id="rId4"/>
              </a:rPr>
              <a:t>Dette og flere skjemaer på ressurssiden</a:t>
            </a:r>
            <a:endParaRPr lang="nb-NO" sz="1350" dirty="0"/>
          </a:p>
        </p:txBody>
      </p:sp>
    </p:spTree>
    <p:extLst>
      <p:ext uri="{BB962C8B-B14F-4D97-AF65-F5344CB8AC3E}">
        <p14:creationId xmlns:p14="http://schemas.microsoft.com/office/powerpoint/2010/main" val="575133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Lov om finansiell sikkerhetsstillelse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Lov nr. 17/2004</a:t>
            </a:r>
          </a:p>
          <a:p>
            <a:r>
              <a:rPr lang="nb-NO" dirty="0" smtClean="0"/>
              <a:t>Letter internasjonal omsetning av fordringer sikret ved fordringspant</a:t>
            </a:r>
          </a:p>
          <a:p>
            <a:r>
              <a:rPr lang="nb-NO" dirty="0" smtClean="0"/>
              <a:t>§ 5 (1) modifiserer </a:t>
            </a:r>
            <a:r>
              <a:rPr lang="nb-NO" dirty="0" err="1" smtClean="0"/>
              <a:t>kkl</a:t>
            </a:r>
            <a:r>
              <a:rPr lang="nb-NO" dirty="0" smtClean="0"/>
              <a:t>. § 100 og relevante rettsvernregler </a:t>
            </a:r>
          </a:p>
          <a:p>
            <a:r>
              <a:rPr lang="nb-NO" dirty="0" smtClean="0"/>
              <a:t>[§ 5 (2) modifiserer deknl. § 5-7]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90861"/>
            <a:ext cx="609600" cy="467139"/>
          </a:xfrm>
        </p:spPr>
        <p:txBody>
          <a:bodyPr/>
          <a:lstStyle/>
          <a:p>
            <a:fld id="{85FF2FB8-5CBD-4AE4-A0DA-BE645A9FE769}" type="slidenum">
              <a:rPr lang="en-US" altLang="nb-NO" smtClean="0"/>
              <a:pPr/>
              <a:t>25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8021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 err="1" smtClean="0"/>
              <a:t>Retsvern</a:t>
            </a:r>
            <a:r>
              <a:rPr lang="nb-NO" sz="3600" dirty="0" smtClean="0"/>
              <a:t> </a:t>
            </a:r>
            <a:r>
              <a:rPr lang="nb-NO" sz="3600" dirty="0" err="1" smtClean="0"/>
              <a:t>ift</a:t>
            </a:r>
            <a:r>
              <a:rPr lang="nb-NO" sz="3600" dirty="0" smtClean="0"/>
              <a:t>. tvangskreditorer, men ikke </a:t>
            </a:r>
            <a:r>
              <a:rPr lang="nb-NO" sz="3600" dirty="0" err="1" smtClean="0"/>
              <a:t>ift</a:t>
            </a:r>
            <a:r>
              <a:rPr lang="nb-NO" sz="3600" dirty="0" smtClean="0"/>
              <a:t>. godtroerververe</a:t>
            </a:r>
            <a:endParaRPr lang="nb-N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178800" cy="4210050"/>
          </a:xfrm>
        </p:spPr>
        <p:txBody>
          <a:bodyPr/>
          <a:lstStyle/>
          <a:p>
            <a:r>
              <a:rPr lang="nb-NO" dirty="0" smtClean="0"/>
              <a:t>Løsøreregisteret gir notoritet, men ikke legitimasjon</a:t>
            </a:r>
          </a:p>
          <a:p>
            <a:r>
              <a:rPr lang="nb-NO" dirty="0" smtClean="0"/>
              <a:t>Ikke problematisk </a:t>
            </a:r>
            <a:r>
              <a:rPr lang="nb-NO" dirty="0" err="1" smtClean="0"/>
              <a:t>ift</a:t>
            </a:r>
            <a:r>
              <a:rPr lang="nb-NO" dirty="0" smtClean="0"/>
              <a:t>. grunnboka etc.</a:t>
            </a:r>
          </a:p>
          <a:p>
            <a:r>
              <a:rPr lang="nb-NO" dirty="0" smtClean="0"/>
              <a:t>Løsøre</a:t>
            </a:r>
          </a:p>
          <a:p>
            <a:pPr lvl="1"/>
            <a:r>
              <a:rPr lang="nb-NO" dirty="0" smtClean="0"/>
              <a:t>Pantel. § 1-2(4)</a:t>
            </a:r>
          </a:p>
          <a:p>
            <a:pPr lvl="1"/>
            <a:r>
              <a:rPr lang="nb-NO" dirty="0" smtClean="0"/>
              <a:t>Pantel. §§ 3-8(2), </a:t>
            </a:r>
            <a:r>
              <a:rPr lang="nb-NO" dirty="0"/>
              <a:t>3</a:t>
            </a:r>
            <a:r>
              <a:rPr lang="nb-NO" dirty="0" smtClean="0"/>
              <a:t>-17(3) og 5-5</a:t>
            </a:r>
          </a:p>
          <a:p>
            <a:r>
              <a:rPr lang="nb-NO" dirty="0" smtClean="0"/>
              <a:t>Factoring, pantel § 4-10</a:t>
            </a:r>
          </a:p>
          <a:p>
            <a:r>
              <a:rPr lang="nb-NO" dirty="0" smtClean="0"/>
              <a:t>Utlegg i fordringer, pantel § 5-7(6)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90861"/>
            <a:ext cx="609600" cy="467139"/>
          </a:xfrm>
        </p:spPr>
        <p:txBody>
          <a:bodyPr/>
          <a:lstStyle/>
          <a:p>
            <a:fld id="{85FF2FB8-5CBD-4AE4-A0DA-BE645A9FE769}" type="slidenum">
              <a:rPr lang="en-US" altLang="nb-NO" smtClean="0"/>
              <a:pPr/>
              <a:t>26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69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 smtClean="0"/>
              <a:t>«Husmorsameie» vs. </a:t>
            </a:r>
            <a:r>
              <a:rPr lang="nb-NO" sz="3600" dirty="0"/>
              <a:t>tvangskreditorer og </a:t>
            </a:r>
            <a:r>
              <a:rPr lang="nb-NO" sz="3600" dirty="0" smtClean="0"/>
              <a:t>godtroerverv</a:t>
            </a:r>
            <a:endParaRPr lang="nb-N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800" dirty="0" smtClean="0"/>
              <a:t>Utinglyst sameieandel</a:t>
            </a:r>
            <a:r>
              <a:rPr lang="nb-NO" sz="2800" dirty="0"/>
              <a:t> </a:t>
            </a:r>
            <a:r>
              <a:rPr lang="nb-NO" sz="2800" dirty="0" smtClean="0"/>
              <a:t>tilhørende samboer</a:t>
            </a:r>
          </a:p>
          <a:p>
            <a:r>
              <a:rPr lang="nb-NO" sz="2800" dirty="0" smtClean="0"/>
              <a:t>Rettspolitisk sterkt</a:t>
            </a:r>
          </a:p>
          <a:p>
            <a:r>
              <a:rPr lang="nb-NO" sz="2800" dirty="0" err="1" smtClean="0"/>
              <a:t>Ekteskapsl</a:t>
            </a:r>
            <a:r>
              <a:rPr lang="nb-NO" sz="2800" dirty="0" smtClean="0"/>
              <a:t>. § 31(3), jfr. tingl. § 21(2)</a:t>
            </a:r>
          </a:p>
          <a:p>
            <a:r>
              <a:rPr lang="nb-NO" sz="2800" dirty="0"/>
              <a:t>G</a:t>
            </a:r>
            <a:r>
              <a:rPr lang="nb-NO" sz="2800" dirty="0" smtClean="0"/>
              <a:t>odtroende erverver, tingl. §§ 20 og 27</a:t>
            </a:r>
          </a:p>
          <a:p>
            <a:r>
              <a:rPr lang="nb-NO" sz="2800" dirty="0" smtClean="0"/>
              <a:t>Kreditorekstinksjon</a:t>
            </a:r>
          </a:p>
          <a:p>
            <a:pPr lvl="1"/>
            <a:r>
              <a:rPr lang="nb-NO" sz="2400" dirty="0" smtClean="0"/>
              <a:t>Tvfl. § 7-13(3)</a:t>
            </a:r>
          </a:p>
          <a:p>
            <a:pPr lvl="1"/>
            <a:r>
              <a:rPr lang="nb-NO" sz="2400" dirty="0" smtClean="0"/>
              <a:t>HB- eller SB-konflikt?</a:t>
            </a:r>
          </a:p>
          <a:p>
            <a:pPr lvl="1"/>
            <a:r>
              <a:rPr lang="nb-NO" sz="2400" dirty="0" smtClean="0"/>
              <a:t>LB-2011-177497 Statoil</a:t>
            </a:r>
          </a:p>
          <a:p>
            <a:pPr lvl="1"/>
            <a:endParaRPr lang="nb-NO" sz="2400" dirty="0" smtClean="0"/>
          </a:p>
          <a:p>
            <a:endParaRPr lang="nb-NO" sz="2800" dirty="0" smtClean="0"/>
          </a:p>
          <a:p>
            <a:endParaRPr lang="nb-NO" sz="2800" dirty="0" smtClean="0"/>
          </a:p>
          <a:p>
            <a:endParaRPr lang="nb-NO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90861"/>
            <a:ext cx="609600" cy="467139"/>
          </a:xfrm>
        </p:spPr>
        <p:txBody>
          <a:bodyPr/>
          <a:lstStyle/>
          <a:p>
            <a:fld id="{85FF2FB8-5CBD-4AE4-A0DA-BE645A9FE769}" type="slidenum">
              <a:rPr lang="en-US" altLang="nb-NO" smtClean="0"/>
              <a:pPr/>
              <a:t>27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154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0"/>
            <a:ext cx="9144000" cy="710140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67544" y="1196752"/>
          <a:ext cx="8280919" cy="4536501"/>
        </p:xfrm>
        <a:graphic>
          <a:graphicData uri="http://schemas.openxmlformats.org/drawingml/2006/table">
            <a:tbl>
              <a:tblPr/>
              <a:tblGrid>
                <a:gridCol w="227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9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9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2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45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21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21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21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45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457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029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771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34653">
                <a:tc rowSpan="4"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 dirty="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Første erverver</a:t>
                      </a:r>
                      <a:r>
                        <a:rPr lang="nb-NO" sz="900" b="1">
                          <a:effectLst/>
                          <a:latin typeface="Times New Roman"/>
                          <a:ea typeface="SimSun"/>
                          <a:sym typeface="Symbol"/>
                        </a:rPr>
                        <a:t>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  <a:p>
                      <a:pPr eaLnBrk="0" hangingPunct="0">
                        <a:lnSpc>
                          <a:spcPct val="115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Andre </a:t>
                      </a:r>
                      <a:br>
                        <a:rPr lang="nb-NO" sz="900" b="1">
                          <a:effectLst/>
                          <a:latin typeface="Times New Roman"/>
                          <a:ea typeface="SimSun"/>
                        </a:rPr>
                      </a:b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erverver </a:t>
                      </a:r>
                      <a:r>
                        <a:rPr lang="nb-NO" sz="900" b="1">
                          <a:effectLst/>
                          <a:latin typeface="Times New Roman"/>
                          <a:ea typeface="SimSun"/>
                          <a:sym typeface="Symbol"/>
                        </a:rPr>
                        <a:t>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 eaLnBrk="0" hangingPunct="0">
                        <a:lnSpc>
                          <a:spcPts val="1085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H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S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889">
                <a:tc gridSpan="3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eaLnBrk="0" hangingPunct="0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  <a:latin typeface="Times New Roman"/>
                          <a:ea typeface="SimSun"/>
                        </a:rPr>
                        <a:t>"</a:t>
                      </a: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Rette eier</a:t>
                      </a:r>
                      <a:r>
                        <a:rPr lang="nb-NO" sz="900">
                          <a:effectLst/>
                          <a:latin typeface="Times New Roman"/>
                          <a:ea typeface="SimSun"/>
                        </a:rPr>
                        <a:t>"</a:t>
                      </a:r>
                    </a:p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(hjemmels-mann)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eaLnBrk="0" hangingPunct="0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Omsetningserververe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eaLnBrk="0" hangingPunct="0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nb-NO" sz="900" b="1" dirty="0">
                          <a:effectLst/>
                          <a:latin typeface="Times New Roman"/>
                          <a:ea typeface="SimSun"/>
                        </a:rPr>
                        <a:t>Kreditorer</a:t>
                      </a:r>
                      <a:endParaRPr lang="nb-NO" sz="9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889">
                <a:tc gridSpan="3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eaLnBrk="0" hangingPunct="0">
                        <a:lnSpc>
                          <a:spcPts val="98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Uten vederlag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eaLnBrk="0" hangingPunct="0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Med vederlag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Utlegg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Konkurs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008">
                <a:tc gridSpan="3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ts val="98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Gave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Arv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ts val="105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Kjøp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530" algn="ctr" eaLnBrk="0" hangingPunct="0">
                        <a:lnSpc>
                          <a:spcPts val="105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Kontrakts-pant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530" algn="ctr" eaLnBrk="0" hangingPunct="0">
                        <a:lnSpc>
                          <a:spcPts val="105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Husmor-sameie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6089">
                <a:tc rowSpan="6">
                  <a:txBody>
                    <a:bodyPr/>
                    <a:lstStyle/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nb-NO" sz="900" b="1" dirty="0">
                          <a:effectLst/>
                          <a:latin typeface="Times New Roman"/>
                          <a:ea typeface="SimSun"/>
                        </a:rPr>
                        <a:t>B</a:t>
                      </a:r>
                      <a:endParaRPr lang="nb-NO" sz="9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nb-NO" sz="900" b="1" dirty="0">
                          <a:effectLst/>
                          <a:latin typeface="Times New Roman"/>
                          <a:ea typeface="SimSun"/>
                        </a:rPr>
                        <a:t>Om-</a:t>
                      </a:r>
                      <a:endParaRPr lang="nb-NO" sz="900" dirty="0">
                        <a:effectLst/>
                        <a:latin typeface="Times New Roman"/>
                        <a:ea typeface="SimSun"/>
                      </a:endParaRPr>
                    </a:p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nb-NO" sz="900" b="1" dirty="0" err="1">
                          <a:effectLst/>
                          <a:latin typeface="Times New Roman"/>
                          <a:ea typeface="SimSun"/>
                        </a:rPr>
                        <a:t>set</a:t>
                      </a:r>
                      <a:r>
                        <a:rPr lang="nb-NO" sz="900" b="1" dirty="0">
                          <a:effectLst/>
                          <a:latin typeface="Times New Roman"/>
                          <a:ea typeface="SimSun"/>
                        </a:rPr>
                        <a:t>-</a:t>
                      </a:r>
                      <a:r>
                        <a:rPr lang="nb-NO" sz="900" b="1" dirty="0" err="1">
                          <a:effectLst/>
                          <a:latin typeface="Times New Roman"/>
                          <a:ea typeface="SimSun"/>
                        </a:rPr>
                        <a:t>nings</a:t>
                      </a:r>
                      <a:r>
                        <a:rPr lang="nb-NO" sz="900" b="1" dirty="0">
                          <a:effectLst/>
                          <a:latin typeface="Times New Roman"/>
                          <a:ea typeface="SimSun"/>
                        </a:rPr>
                        <a:t>-erverv-</a:t>
                      </a:r>
                      <a:r>
                        <a:rPr lang="nb-NO" sz="900" b="1" dirty="0" err="1">
                          <a:effectLst/>
                          <a:latin typeface="Times New Roman"/>
                          <a:ea typeface="SimSun"/>
                        </a:rPr>
                        <a:t>ere</a:t>
                      </a:r>
                      <a:endParaRPr lang="nb-NO" sz="9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nb-NO" sz="900" b="1" dirty="0">
                          <a:effectLst/>
                          <a:latin typeface="Times New Roman"/>
                          <a:ea typeface="SimSun"/>
                        </a:rPr>
                        <a:t>Uten </a:t>
                      </a:r>
                      <a:r>
                        <a:rPr lang="nb-NO" sz="900" b="1" dirty="0" smtClean="0">
                          <a:effectLst/>
                          <a:latin typeface="Times New Roman"/>
                          <a:ea typeface="SimSun"/>
                        </a:rPr>
                        <a:t>vederlag</a:t>
                      </a:r>
                      <a:endParaRPr lang="nb-NO" sz="9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Gave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66040" algn="ctr" eaLnBrk="0" hangingPunct="0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1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6089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Hevd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ctr" eaLnBrk="0" hangingPunct="0">
                        <a:lnSpc>
                          <a:spcPct val="115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2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1918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nb-NO" sz="900" b="1" dirty="0">
                          <a:effectLst/>
                          <a:latin typeface="Times New Roman"/>
                          <a:ea typeface="SimSun"/>
                        </a:rPr>
                        <a:t>Med </a:t>
                      </a:r>
                      <a:r>
                        <a:rPr lang="nb-NO" sz="900" b="1" dirty="0" smtClean="0">
                          <a:effectLst/>
                          <a:latin typeface="Times New Roman"/>
                          <a:ea typeface="SimSun"/>
                        </a:rPr>
                        <a:t>vederlag</a:t>
                      </a:r>
                      <a:endParaRPr lang="nb-NO" sz="9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Kjøp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ctr" eaLnBrk="0" hangingPunct="0">
                        <a:lnSpc>
                          <a:spcPct val="115000"/>
                        </a:lnSpc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3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3275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9530" eaLnBrk="0" hangingPunct="0">
                        <a:lnSpc>
                          <a:spcPts val="105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Kontraktspant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ctr" eaLnBrk="0" hangingPunct="0">
                        <a:lnSpc>
                          <a:spcPct val="115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4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3275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Kreditorer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Utlegg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ctr" eaLnBrk="0" hangingPunct="0">
                        <a:lnSpc>
                          <a:spcPts val="109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5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7527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9530" eaLnBrk="0" hangingPunct="0">
                        <a:lnSpc>
                          <a:spcPts val="105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Konkurs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ctr" eaLnBrk="0" hangingPunct="0">
                        <a:lnSpc>
                          <a:spcPct val="115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6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0889">
                <a:tc gridSpan="4">
                  <a:txBody>
                    <a:bodyPr/>
                    <a:lstStyle/>
                    <a:p>
                      <a:pPr marR="5715" algn="ctr" eaLnBrk="0" hangingPunct="0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5715" algn="ctr" eaLnBrk="0" hangingPunct="0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a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715" algn="ctr" eaLnBrk="0" hangingPunct="0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b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 eaLnBrk="0" hangingPunct="0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c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d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 eaLnBrk="0" hangingPunct="0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e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 eaLnBrk="0" hangingPunct="0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f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 eaLnBrk="0" hangingPunct="0">
                        <a:lnSpc>
                          <a:spcPts val="835"/>
                        </a:lnSpc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g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 eaLnBrk="0" hangingPunct="0">
                        <a:lnSpc>
                          <a:spcPts val="835"/>
                        </a:lnSpc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h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 dirty="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2720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 smtClean="0"/>
              <a:t>Rettsvernhevd vs. tvangskreditorer og godtroerverv</a:t>
            </a:r>
            <a:endParaRPr lang="nb-NO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Hva er rettsvernhevd?</a:t>
            </a:r>
          </a:p>
          <a:p>
            <a:r>
              <a:rPr lang="nb-NO" dirty="0" smtClean="0"/>
              <a:t>HR-2021-1773-A </a:t>
            </a:r>
            <a:r>
              <a:rPr lang="nb-NO" dirty="0"/>
              <a:t>Bank Norwegian </a:t>
            </a:r>
            <a:r>
              <a:rPr lang="nb-NO" dirty="0" smtClean="0"/>
              <a:t>II</a:t>
            </a:r>
          </a:p>
          <a:p>
            <a:r>
              <a:rPr lang="nb-NO" dirty="0" smtClean="0"/>
              <a:t>Forholdet til </a:t>
            </a:r>
            <a:r>
              <a:rPr lang="nb-NO" i="0" dirty="0"/>
              <a:t>HR-2017-33-A</a:t>
            </a:r>
            <a:r>
              <a:rPr lang="nb-NO" b="0" i="0" dirty="0"/>
              <a:t> </a:t>
            </a:r>
            <a:r>
              <a:rPr lang="nb-NO" dirty="0" smtClean="0"/>
              <a:t>Forusstranda</a:t>
            </a:r>
          </a:p>
          <a:p>
            <a:r>
              <a:rPr lang="nb-NO" dirty="0" smtClean="0"/>
              <a:t>Står seg mot godtroerverv?</a:t>
            </a:r>
          </a:p>
          <a:p>
            <a:pPr lvl="1"/>
            <a:r>
              <a:rPr lang="nb-NO" dirty="0" smtClean="0"/>
              <a:t>Notoritetshensynet over tid</a:t>
            </a:r>
          </a:p>
          <a:p>
            <a:pPr lvl="1"/>
            <a:r>
              <a:rPr lang="nb-NO" dirty="0" smtClean="0"/>
              <a:t>Legitimasjonshensynet over tid</a:t>
            </a:r>
          </a:p>
          <a:p>
            <a:pPr lvl="1"/>
            <a:r>
              <a:rPr lang="nb-NO" smtClean="0"/>
              <a:t>Kompleksitet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90861"/>
            <a:ext cx="609600" cy="467139"/>
          </a:xfrm>
        </p:spPr>
        <p:txBody>
          <a:bodyPr/>
          <a:lstStyle/>
          <a:p>
            <a:fld id="{85FF2FB8-5CBD-4AE4-A0DA-BE645A9FE769}" type="slidenum">
              <a:rPr lang="en-US" altLang="nb-NO" smtClean="0"/>
              <a:pPr/>
              <a:t>29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369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dirty="0" smtClean="0"/>
              <a:t>Noen typetilfeller</a:t>
            </a:r>
            <a:endParaRPr lang="nb-N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Enkle pengefordringer</a:t>
            </a:r>
          </a:p>
          <a:p>
            <a:r>
              <a:rPr lang="nb-NO" dirty="0" smtClean="0"/>
              <a:t>Enkle ikke-pengefordringer</a:t>
            </a:r>
          </a:p>
          <a:p>
            <a:r>
              <a:rPr lang="nb-NO" dirty="0" smtClean="0"/>
              <a:t>Negotiable fordringer</a:t>
            </a:r>
          </a:p>
          <a:p>
            <a:r>
              <a:rPr lang="nb-NO" dirty="0" smtClean="0"/>
              <a:t>Registrerte fordringer</a:t>
            </a:r>
          </a:p>
          <a:p>
            <a:r>
              <a:rPr lang="nb-NO" dirty="0" smtClean="0"/>
              <a:t>Aksjer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90861"/>
            <a:ext cx="609600" cy="467139"/>
          </a:xfrm>
        </p:spPr>
        <p:txBody>
          <a:bodyPr/>
          <a:lstStyle/>
          <a:p>
            <a:fld id="{FE0821A0-B109-4917-98C3-B905A59FB6E7}" type="slidenum">
              <a:rPr lang="en-US" altLang="nb-NO" smtClean="0"/>
              <a:pPr/>
              <a:t>3</a:t>
            </a:fld>
            <a:endParaRPr lang="en-US" altLang="nb-NO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3683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Forskjellige typer tredjepersonskonflikter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 er </a:t>
            </a:r>
            <a:r>
              <a:rPr lang="nb-NO" smtClean="0"/>
              <a:t>en </a:t>
            </a:r>
            <a:r>
              <a:rPr lang="nb-NO" smtClean="0"/>
              <a:t>tvangskreditor</a:t>
            </a:r>
            <a:r>
              <a:rPr lang="nb-NO" dirty="0" smtClean="0"/>
              <a:t>: Kreditorekstinksjon</a:t>
            </a:r>
          </a:p>
          <a:p>
            <a:r>
              <a:rPr lang="nb-NO" dirty="0" smtClean="0"/>
              <a:t>B er en omsetningserverver: Godtroerverv, legitimasjonserverv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90861"/>
            <a:ext cx="609600" cy="467139"/>
          </a:xfrm>
        </p:spPr>
        <p:txBody>
          <a:bodyPr/>
          <a:lstStyle/>
          <a:p>
            <a:fld id="{85FF2FB8-5CBD-4AE4-A0DA-BE645A9FE769}" type="slidenum">
              <a:rPr lang="en-US" altLang="nb-NO" smtClean="0"/>
              <a:pPr/>
              <a:t>4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437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baseline="0" dirty="0" smtClean="0"/>
              <a:t>Aksjer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baseline="0" dirty="0" smtClean="0"/>
              <a:t>Aksjel.</a:t>
            </a:r>
            <a:r>
              <a:rPr lang="nb-NO" dirty="0" smtClean="0"/>
              <a:t> § 4-13</a:t>
            </a:r>
            <a:endParaRPr lang="nb-NO" baseline="0" dirty="0" smtClean="0"/>
          </a:p>
          <a:p>
            <a:pPr lvl="0"/>
            <a:r>
              <a:rPr lang="nb-NO" baseline="0" dirty="0" smtClean="0"/>
              <a:t>Panteloven § 4-2a</a:t>
            </a:r>
          </a:p>
          <a:p>
            <a:pPr lvl="0"/>
            <a:r>
              <a:rPr lang="nb-NO" baseline="0" dirty="0" smtClean="0"/>
              <a:t>Aksjel. § 4-8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90861"/>
            <a:ext cx="609600" cy="467139"/>
          </a:xfrm>
        </p:spPr>
        <p:txBody>
          <a:bodyPr/>
          <a:lstStyle/>
          <a:p>
            <a:fld id="{FE0821A0-B109-4917-98C3-B905A59FB6E7}" type="slidenum">
              <a:rPr lang="en-US" altLang="nb-NO" smtClean="0"/>
              <a:pPr/>
              <a:t>5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baseline="0" dirty="0" smtClean="0"/>
              <a:t>Negotiable fordringer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 smtClean="0"/>
              <a:t>Gjeldsbrevl. §§ 14, 19 og 21</a:t>
            </a:r>
          </a:p>
          <a:p>
            <a:pPr lvl="0"/>
            <a:r>
              <a:rPr lang="nb-NO" dirty="0" smtClean="0"/>
              <a:t>Pantel. § 4-1</a:t>
            </a:r>
          </a:p>
          <a:p>
            <a:pPr lvl="0"/>
            <a:r>
              <a:rPr lang="nb-NO" dirty="0" smtClean="0"/>
              <a:t>Negotiable fordringer </a:t>
            </a:r>
            <a:r>
              <a:rPr lang="nb-NO" dirty="0"/>
              <a:t>med pant i fast eiendom – tingl. § 22 nr. 1</a:t>
            </a:r>
            <a:endParaRPr lang="nb-NO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90861"/>
            <a:ext cx="609600" cy="467139"/>
          </a:xfrm>
        </p:spPr>
        <p:txBody>
          <a:bodyPr/>
          <a:lstStyle/>
          <a:p>
            <a:fld id="{85FF2FB8-5CBD-4AE4-A0DA-BE645A9FE769}" type="slidenum">
              <a:rPr lang="en-US" altLang="nb-NO" smtClean="0"/>
              <a:pPr/>
              <a:t>6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240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Regisrerte</a:t>
            </a:r>
            <a:r>
              <a:rPr lang="nb-NO" baseline="0" dirty="0" smtClean="0"/>
              <a:t> fordringer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i="0" dirty="0" smtClean="0"/>
              <a:t>Verdipapirsentralloven kap. 7</a:t>
            </a:r>
          </a:p>
          <a:p>
            <a:r>
              <a:rPr lang="nb-NO" i="0" dirty="0" smtClean="0"/>
              <a:t>Ikke r</a:t>
            </a:r>
            <a:r>
              <a:rPr lang="nb-NO" dirty="0" smtClean="0"/>
              <a:t>ealregister, pantel. § 1-1(4)</a:t>
            </a:r>
          </a:p>
          <a:p>
            <a:r>
              <a:rPr lang="nb-NO" dirty="0" smtClean="0"/>
              <a:t>Hvilke som helst rettigheter? Numerus </a:t>
            </a:r>
            <a:r>
              <a:rPr lang="nb-NO" dirty="0" err="1" smtClean="0"/>
              <a:t>clausus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90861"/>
            <a:ext cx="609600" cy="467139"/>
          </a:xfrm>
        </p:spPr>
        <p:txBody>
          <a:bodyPr/>
          <a:lstStyle/>
          <a:p>
            <a:fld id="{85FF2FB8-5CBD-4AE4-A0DA-BE645A9FE769}" type="slidenum">
              <a:rPr lang="en-US" altLang="nb-NO" smtClean="0"/>
              <a:pPr/>
              <a:t>7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0334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baseline="0" dirty="0" smtClean="0"/>
              <a:t>Enkle krav på annet enn penger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Eksempler: Krav etter kjøpsavtale, transportavtale, remburs</a:t>
            </a:r>
          </a:p>
          <a:p>
            <a:r>
              <a:rPr lang="nb-NO" dirty="0" smtClean="0"/>
              <a:t>Notifikasjon</a:t>
            </a:r>
          </a:p>
          <a:p>
            <a:r>
              <a:rPr lang="nb-NO" dirty="0" smtClean="0"/>
              <a:t>Ikke hjemmel for pantsettelse</a:t>
            </a:r>
          </a:p>
          <a:p>
            <a:r>
              <a:rPr lang="nb-NO" dirty="0" smtClean="0"/>
              <a:t>Forholdet til håndpantregelen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90861"/>
            <a:ext cx="609600" cy="467139"/>
          </a:xfrm>
        </p:spPr>
        <p:txBody>
          <a:bodyPr/>
          <a:lstStyle/>
          <a:p>
            <a:fld id="{85FF2FB8-5CBD-4AE4-A0DA-BE645A9FE769}" type="slidenum">
              <a:rPr lang="en-US" altLang="nb-NO" smtClean="0"/>
              <a:pPr/>
              <a:t>8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841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Enkle pengekrav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Gjeldsbrevl. kap 3</a:t>
            </a:r>
          </a:p>
          <a:p>
            <a:r>
              <a:rPr lang="nb-NO" dirty="0" smtClean="0"/>
              <a:t>Pantel. §§ 4-4 </a:t>
            </a:r>
            <a:r>
              <a:rPr lang="nb-NO" dirty="0" err="1" smtClean="0"/>
              <a:t>fg</a:t>
            </a:r>
            <a:endParaRPr lang="nb-NO" dirty="0" smtClean="0"/>
          </a:p>
          <a:p>
            <a:r>
              <a:rPr lang="nb-NO" dirty="0" smtClean="0"/>
              <a:t>Sikringscesjon, pantel. § 4-9, jfr. lov om finansiell sikkerhetsstillelse § 3</a:t>
            </a:r>
          </a:p>
          <a:p>
            <a:r>
              <a:rPr lang="nb-NO" dirty="0" smtClean="0"/>
              <a:t>Enkle pengekrav </a:t>
            </a:r>
            <a:r>
              <a:rPr lang="nb-NO" dirty="0"/>
              <a:t>med pant i fast eiendom – tingl. § 22 nr. </a:t>
            </a:r>
            <a:r>
              <a:rPr lang="nb-NO" dirty="0" smtClean="0"/>
              <a:t>1</a:t>
            </a:r>
          </a:p>
          <a:p>
            <a:pPr lvl="1"/>
            <a:r>
              <a:rPr lang="nb-NO" dirty="0" smtClean="0"/>
              <a:t>Papirtinglysing - </a:t>
            </a:r>
            <a:r>
              <a:rPr lang="nb-NO" dirty="0"/>
              <a:t>e</a:t>
            </a:r>
            <a:r>
              <a:rPr lang="nb-NO" dirty="0" smtClean="0"/>
              <a:t>lektronisk tinglysing</a:t>
            </a:r>
          </a:p>
          <a:p>
            <a:pPr lvl="1"/>
            <a:r>
              <a:rPr lang="nb-NO" dirty="0" smtClean="0"/>
              <a:t>Pengekravet - panteretten</a:t>
            </a: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90861"/>
            <a:ext cx="609600" cy="467139"/>
          </a:xfrm>
        </p:spPr>
        <p:txBody>
          <a:bodyPr/>
          <a:lstStyle/>
          <a:p>
            <a:fld id="{85FF2FB8-5CBD-4AE4-A0DA-BE645A9FE769}" type="slidenum">
              <a:rPr lang="en-US" altLang="nb-NO" smtClean="0"/>
              <a:pPr/>
              <a:t>9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043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rgemalERno">
  <a:themeElements>
    <a:clrScheme name="Fargemal ER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Fargemal 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Fargemal ER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CC5F57CC-728B-4D3F-9277-7F5493848C31}" vid="{28C47066-31FB-4563-BDC4-0B66C923AE1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MalER uten skip</Template>
  <TotalTime>1501</TotalTime>
  <Words>1034</Words>
  <Application>Microsoft Office PowerPoint</Application>
  <PresentationFormat>On-screen Show (4:3)</PresentationFormat>
  <Paragraphs>298</Paragraphs>
  <Slides>29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SimSun</vt:lpstr>
      <vt:lpstr>Arial</vt:lpstr>
      <vt:lpstr>Calibri</vt:lpstr>
      <vt:lpstr>Comic Sans MS</vt:lpstr>
      <vt:lpstr>Symbol</vt:lpstr>
      <vt:lpstr>Times New Roman</vt:lpstr>
      <vt:lpstr>FargemalERno</vt:lpstr>
      <vt:lpstr>Dynamisk formuerett del V: Tredjepersonsvern</vt:lpstr>
      <vt:lpstr>Tredjepersonskonflikter i fordringer og aksjer</vt:lpstr>
      <vt:lpstr>Noen typetilfeller</vt:lpstr>
      <vt:lpstr>Forskjellige typer tredjepersonskonflikter</vt:lpstr>
      <vt:lpstr>Aksjer</vt:lpstr>
      <vt:lpstr>Negotiable fordringer</vt:lpstr>
      <vt:lpstr>Regisrerte fordringer</vt:lpstr>
      <vt:lpstr>Enkle krav på annet enn penger</vt:lpstr>
      <vt:lpstr>Enkle pengekrav </vt:lpstr>
      <vt:lpstr>Enkle pengekrav -kontantstrøm</vt:lpstr>
      <vt:lpstr>Forholdet mellom kreditor og debitor cessus</vt:lpstr>
      <vt:lpstr>Katta i sekken</vt:lpstr>
      <vt:lpstr>Endring av kravs karakter</vt:lpstr>
      <vt:lpstr>Prioritet og opplåning</vt:lpstr>
      <vt:lpstr>Opplåning, opptrinn og ledig prioritet</vt:lpstr>
      <vt:lpstr>Unntak 1: Dekningsprinsippet</vt:lpstr>
      <vt:lpstr>Unntak 2: Etterstående kreditobeslag</vt:lpstr>
      <vt:lpstr>Unntak 3: Lojalitetskravet</vt:lpstr>
      <vt:lpstr>Fellesspørsmål</vt:lpstr>
      <vt:lpstr>Kreditorbeslag: Repetisjon og sammenheng</vt:lpstr>
      <vt:lpstr>Det grunnleggende skillet</vt:lpstr>
      <vt:lpstr>Behovet for klare regler</vt:lpstr>
      <vt:lpstr>Tvangskreditorer som første erverver</vt:lpstr>
      <vt:lpstr>PowerPoint Presentation</vt:lpstr>
      <vt:lpstr>Lov om finansiell sikkerhetsstillelse</vt:lpstr>
      <vt:lpstr>Retsvern ift. tvangskreditorer, men ikke ift. godtroerververe</vt:lpstr>
      <vt:lpstr>«Husmorsameie» vs. tvangskreditorer og godtroerverv</vt:lpstr>
      <vt:lpstr>PowerPoint Presentation</vt:lpstr>
      <vt:lpstr>Rettsvernhevd vs. tvangskreditorer og godtroerverv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Panterett</dc:title>
  <dc:creator>Erik Røsæg</dc:creator>
  <cp:lastModifiedBy>Erik Røsæg</cp:lastModifiedBy>
  <cp:revision>136</cp:revision>
  <cp:lastPrinted>2002-09-03T13:41:42Z</cp:lastPrinted>
  <dcterms:created xsi:type="dcterms:W3CDTF">2023-03-08T15:24:08Z</dcterms:created>
  <dcterms:modified xsi:type="dcterms:W3CDTF">2023-04-12T07:36:01Z</dcterms:modified>
</cp:coreProperties>
</file>